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26"/>
  </p:notesMasterIdLst>
  <p:sldIdLst>
    <p:sldId id="268" r:id="rId5"/>
    <p:sldId id="257" r:id="rId6"/>
    <p:sldId id="269" r:id="rId7"/>
    <p:sldId id="263" r:id="rId8"/>
    <p:sldId id="270" r:id="rId9"/>
    <p:sldId id="281" r:id="rId10"/>
    <p:sldId id="282" r:id="rId11"/>
    <p:sldId id="271" r:id="rId12"/>
    <p:sldId id="287" r:id="rId13"/>
    <p:sldId id="283" r:id="rId14"/>
    <p:sldId id="284" r:id="rId15"/>
    <p:sldId id="285" r:id="rId16"/>
    <p:sldId id="288" r:id="rId17"/>
    <p:sldId id="289" r:id="rId18"/>
    <p:sldId id="290" r:id="rId19"/>
    <p:sldId id="277" r:id="rId20"/>
    <p:sldId id="291" r:id="rId21"/>
    <p:sldId id="292" r:id="rId22"/>
    <p:sldId id="293" r:id="rId23"/>
    <p:sldId id="294" r:id="rId24"/>
    <p:sldId id="275" r:id="rId25"/>
  </p:sldIdLst>
  <p:sldSz cx="12192000" cy="6858000"/>
  <p:notesSz cx="6858000" cy="9144000"/>
  <p:defaultTextStyle>
    <a:defPPr lvl="0">
      <a:defRPr lang="en-US"/>
    </a:defPPr>
    <a:lvl1pPr marL="0" lvl="1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lvl="2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lvl="3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lvl="4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4D6AFE74-A3F0-4BAF-B8AA-F0F7349C2E99}">
          <p14:sldIdLst>
            <p14:sldId id="268"/>
            <p14:sldId id="257"/>
            <p14:sldId id="269"/>
            <p14:sldId id="263"/>
            <p14:sldId id="270"/>
            <p14:sldId id="281"/>
            <p14:sldId id="282"/>
            <p14:sldId id="271"/>
            <p14:sldId id="287"/>
            <p14:sldId id="283"/>
            <p14:sldId id="284"/>
            <p14:sldId id="285"/>
            <p14:sldId id="288"/>
            <p14:sldId id="289"/>
            <p14:sldId id="290"/>
          </p14:sldIdLst>
        </p14:section>
        <p14:section name="Раздел без заголовка" id="{A9EEC46A-FB7D-4032-9480-E0033727FEE6}">
          <p14:sldIdLst>
            <p14:sldId id="277"/>
            <p14:sldId id="291"/>
            <p14:sldId id="292"/>
            <p14:sldId id="293"/>
            <p14:sldId id="294"/>
            <p14:sldId id="275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6569"/>
    <a:srgbClr val="3A9FA4"/>
    <a:srgbClr val="163C3E"/>
    <a:srgbClr val="37969B"/>
    <a:srgbClr val="2E7E82"/>
    <a:srgbClr val="3BA2A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798" autoAdjust="0"/>
  </p:normalViewPr>
  <p:slideViewPr>
    <p:cSldViewPr snapToGrid="0">
      <p:cViewPr varScale="1">
        <p:scale>
          <a:sx n="110" d="100"/>
          <a:sy n="110" d="100"/>
        </p:scale>
        <p:origin x="594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DA7E30-B642-46C7-ADD3-316CFD95BB4A}" type="doc">
      <dgm:prSet loTypeId="urn:microsoft.com/office/officeart/2005/8/layout/list1" loCatId="list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ru-RU"/>
        </a:p>
      </dgm:t>
    </dgm:pt>
    <dgm:pt modelId="{5A3D3E8E-6C87-4C7D-83A2-A1BDCAFD632C}">
      <dgm:prSet phldrT="[Текст]" custT="1"/>
      <dgm:spPr/>
      <dgm:t>
        <a:bodyPr/>
        <a:lstStyle/>
        <a:p>
          <a:pPr indent="450000" algn="just"/>
          <a:r>
            <a:rPr lang="ru-RU" sz="28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Целью практики являлось ознакомление с реальной деятельностью в сфере информационных технологий и применение теоретических знаний в профессиональной деятельности в компании ООО «</a:t>
          </a:r>
          <a:r>
            <a:rPr lang="ru-RU" sz="2800" b="0" i="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Амадо</a:t>
          </a:r>
          <a:r>
            <a:rPr lang="ru-RU" sz="2800" b="0" i="0" dirty="0">
              <a:latin typeface="Times New Roman" panose="02020603050405020304" pitchFamily="18" charset="0"/>
              <a:cs typeface="Times New Roman" panose="02020603050405020304" pitchFamily="18" charset="0"/>
            </a:rPr>
            <a:t>».</a:t>
          </a:r>
          <a:endParaRPr lang="ru-RU" sz="28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D3649C7-D578-434F-9A50-19FA0335707D}" type="parTrans" cxnId="{B48D18E7-3FD7-48DC-A6E0-9DB8DBE4B020}">
      <dgm:prSet/>
      <dgm:spPr/>
      <dgm:t>
        <a:bodyPr/>
        <a:lstStyle/>
        <a:p>
          <a:endParaRPr lang="ru-RU"/>
        </a:p>
      </dgm:t>
    </dgm:pt>
    <dgm:pt modelId="{6C9B7847-27F0-4588-9521-1D8A3789AC15}" type="sibTrans" cxnId="{B48D18E7-3FD7-48DC-A6E0-9DB8DBE4B020}">
      <dgm:prSet/>
      <dgm:spPr/>
      <dgm:t>
        <a:bodyPr/>
        <a:lstStyle/>
        <a:p>
          <a:endParaRPr lang="ru-RU"/>
        </a:p>
      </dgm:t>
    </dgm:pt>
    <dgm:pt modelId="{86842D02-9121-4D79-A5A4-047D11D0B4E2}" type="pres">
      <dgm:prSet presAssocID="{0ADA7E30-B642-46C7-ADD3-316CFD95BB4A}" presName="linear" presStyleCnt="0">
        <dgm:presLayoutVars>
          <dgm:dir/>
          <dgm:animLvl val="lvl"/>
          <dgm:resizeHandles val="exact"/>
        </dgm:presLayoutVars>
      </dgm:prSet>
      <dgm:spPr/>
    </dgm:pt>
    <dgm:pt modelId="{331115F3-753B-411B-80C3-F2CDE04E4029}" type="pres">
      <dgm:prSet presAssocID="{5A3D3E8E-6C87-4C7D-83A2-A1BDCAFD632C}" presName="parentLin" presStyleCnt="0"/>
      <dgm:spPr/>
    </dgm:pt>
    <dgm:pt modelId="{6B77B95E-0E44-437E-B2E2-E9CED0239004}" type="pres">
      <dgm:prSet presAssocID="{5A3D3E8E-6C87-4C7D-83A2-A1BDCAFD632C}" presName="parentLeftMargin" presStyleLbl="node1" presStyleIdx="0" presStyleCnt="1"/>
      <dgm:spPr/>
    </dgm:pt>
    <dgm:pt modelId="{EAA46485-5BC9-4016-8ED2-9E548282F47F}" type="pres">
      <dgm:prSet presAssocID="{5A3D3E8E-6C87-4C7D-83A2-A1BDCAFD632C}" presName="parentText" presStyleLbl="node1" presStyleIdx="0" presStyleCnt="1" custScaleX="122395" custScaleY="141522" custLinFactNeighborX="59798" custLinFactNeighborY="922">
        <dgm:presLayoutVars>
          <dgm:chMax val="0"/>
          <dgm:bulletEnabled val="1"/>
        </dgm:presLayoutVars>
      </dgm:prSet>
      <dgm:spPr/>
    </dgm:pt>
    <dgm:pt modelId="{58D6BA4D-A2E9-4419-9B22-D5532AB4B857}" type="pres">
      <dgm:prSet presAssocID="{5A3D3E8E-6C87-4C7D-83A2-A1BDCAFD632C}" presName="negativeSpace" presStyleCnt="0"/>
      <dgm:spPr/>
    </dgm:pt>
    <dgm:pt modelId="{ECB53D21-07C2-4B9A-AB4A-767CE224C199}" type="pres">
      <dgm:prSet presAssocID="{5A3D3E8E-6C87-4C7D-83A2-A1BDCAFD632C}" presName="childText" presStyleLbl="conFgAcc1" presStyleIdx="0" presStyleCnt="1">
        <dgm:presLayoutVars>
          <dgm:bulletEnabled val="1"/>
        </dgm:presLayoutVars>
      </dgm:prSet>
      <dgm:spPr>
        <a:solidFill>
          <a:srgbClr val="256569">
            <a:alpha val="90000"/>
          </a:srgbClr>
        </a:solidFill>
      </dgm:spPr>
    </dgm:pt>
  </dgm:ptLst>
  <dgm:cxnLst>
    <dgm:cxn modelId="{AFE5BDCB-285B-4507-BC28-A2145C29570C}" type="presOf" srcId="{0ADA7E30-B642-46C7-ADD3-316CFD95BB4A}" destId="{86842D02-9121-4D79-A5A4-047D11D0B4E2}" srcOrd="0" destOrd="0" presId="urn:microsoft.com/office/officeart/2005/8/layout/list1"/>
    <dgm:cxn modelId="{01BA95D9-2639-4D93-95DA-0BD2310A7071}" type="presOf" srcId="{5A3D3E8E-6C87-4C7D-83A2-A1BDCAFD632C}" destId="{6B77B95E-0E44-437E-B2E2-E9CED0239004}" srcOrd="0" destOrd="0" presId="urn:microsoft.com/office/officeart/2005/8/layout/list1"/>
    <dgm:cxn modelId="{B48D18E7-3FD7-48DC-A6E0-9DB8DBE4B020}" srcId="{0ADA7E30-B642-46C7-ADD3-316CFD95BB4A}" destId="{5A3D3E8E-6C87-4C7D-83A2-A1BDCAFD632C}" srcOrd="0" destOrd="0" parTransId="{9D3649C7-D578-434F-9A50-19FA0335707D}" sibTransId="{6C9B7847-27F0-4588-9521-1D8A3789AC15}"/>
    <dgm:cxn modelId="{583C28F2-0243-449C-9643-C8E0DA43DD29}" type="presOf" srcId="{5A3D3E8E-6C87-4C7D-83A2-A1BDCAFD632C}" destId="{EAA46485-5BC9-4016-8ED2-9E548282F47F}" srcOrd="1" destOrd="0" presId="urn:microsoft.com/office/officeart/2005/8/layout/list1"/>
    <dgm:cxn modelId="{B56E7410-D2F6-45FC-BC8D-0AAA06571F0F}" type="presParOf" srcId="{86842D02-9121-4D79-A5A4-047D11D0B4E2}" destId="{331115F3-753B-411B-80C3-F2CDE04E4029}" srcOrd="0" destOrd="0" presId="urn:microsoft.com/office/officeart/2005/8/layout/list1"/>
    <dgm:cxn modelId="{1504EC86-BA9C-4370-9A23-98B5967C231E}" type="presParOf" srcId="{331115F3-753B-411B-80C3-F2CDE04E4029}" destId="{6B77B95E-0E44-437E-B2E2-E9CED0239004}" srcOrd="0" destOrd="0" presId="urn:microsoft.com/office/officeart/2005/8/layout/list1"/>
    <dgm:cxn modelId="{28A752E9-04C9-4E9B-8B87-96116DE52EAF}" type="presParOf" srcId="{331115F3-753B-411B-80C3-F2CDE04E4029}" destId="{EAA46485-5BC9-4016-8ED2-9E548282F47F}" srcOrd="1" destOrd="0" presId="urn:microsoft.com/office/officeart/2005/8/layout/list1"/>
    <dgm:cxn modelId="{C61FB5A3-46D7-49C2-8164-FDF3509FFE8A}" type="presParOf" srcId="{86842D02-9121-4D79-A5A4-047D11D0B4E2}" destId="{58D6BA4D-A2E9-4419-9B22-D5532AB4B857}" srcOrd="1" destOrd="0" presId="urn:microsoft.com/office/officeart/2005/8/layout/list1"/>
    <dgm:cxn modelId="{E28E4A47-78C3-4F39-8E24-C1D2435F2EC4}" type="presParOf" srcId="{86842D02-9121-4D79-A5A4-047D11D0B4E2}" destId="{ECB53D21-07C2-4B9A-AB4A-767CE224C199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EC6EDA4-A9C5-3E4A-818A-E0405E1F78A6}" type="doc">
      <dgm:prSet loTypeId="urn:microsoft.com/office/officeart/2005/8/layout/vList2" loCatId="" qsTypeId="urn:microsoft.com/office/officeart/2005/8/quickstyle/simple1" qsCatId="simple" csTypeId="urn:microsoft.com/office/officeart/2005/8/colors/accent0_3" csCatId="mainScheme" phldr="1"/>
      <dgm:spPr/>
      <dgm:t>
        <a:bodyPr/>
        <a:lstStyle/>
        <a:p>
          <a:endParaRPr lang="ru-RU"/>
        </a:p>
      </dgm:t>
    </dgm:pt>
    <dgm:pt modelId="{F25CDABD-7FFC-444B-9E75-2FFD2C39BDC3}">
      <dgm:prSet phldrT="[Текст]" custT="1"/>
      <dgm:spPr>
        <a:solidFill>
          <a:srgbClr val="256569"/>
        </a:solidFill>
      </dgm:spPr>
      <dgm:t>
        <a:bodyPr/>
        <a:lstStyle/>
        <a:p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1</a:t>
          </a:r>
          <a:r>
            <a:rPr lang="ru-RU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. Получение практических навыков работы по специальности</a:t>
          </a:r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25A3E85-6213-4C4B-AE97-DDA3684B3827}" type="parTrans" cxnId="{739CAF16-C2FA-5349-9149-E108064A45FA}">
      <dgm:prSet/>
      <dgm:spPr/>
      <dgm:t>
        <a:bodyPr/>
        <a:lstStyle/>
        <a:p>
          <a:endParaRPr lang="ru-RU" sz="2800"/>
        </a:p>
      </dgm:t>
    </dgm:pt>
    <dgm:pt modelId="{40F57E33-B560-2A4A-AA74-796F3287532F}" type="sibTrans" cxnId="{739CAF16-C2FA-5349-9149-E108064A45FA}">
      <dgm:prSet/>
      <dgm:spPr/>
      <dgm:t>
        <a:bodyPr/>
        <a:lstStyle/>
        <a:p>
          <a:endParaRPr lang="ru-RU" sz="2800"/>
        </a:p>
      </dgm:t>
    </dgm:pt>
    <dgm:pt modelId="{9ABC32A7-EB4A-B842-A386-5C80C4215116}">
      <dgm:prSet phldrT="[Текст]" custT="1"/>
      <dgm:spPr>
        <a:solidFill>
          <a:srgbClr val="256569"/>
        </a:solidFill>
      </dgm:spPr>
      <dgm:t>
        <a:bodyPr/>
        <a:lstStyle/>
        <a:p>
          <a:r>
            <a:rPr lang="ru-RU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2. Применение теоретических знаний в профессиональной деятельности</a:t>
          </a:r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04BFAE3-7297-DD46-945E-72A18D992FB8}" type="parTrans" cxnId="{F69D39B2-BAAF-844D-A0DD-185E6786CAC7}">
      <dgm:prSet/>
      <dgm:spPr/>
      <dgm:t>
        <a:bodyPr/>
        <a:lstStyle/>
        <a:p>
          <a:endParaRPr lang="ru-RU" sz="2800"/>
        </a:p>
      </dgm:t>
    </dgm:pt>
    <dgm:pt modelId="{39383B89-7C45-2245-9DB9-91F9D5466E16}" type="sibTrans" cxnId="{F69D39B2-BAAF-844D-A0DD-185E6786CAC7}">
      <dgm:prSet/>
      <dgm:spPr/>
      <dgm:t>
        <a:bodyPr/>
        <a:lstStyle/>
        <a:p>
          <a:endParaRPr lang="ru-RU" sz="2800"/>
        </a:p>
      </dgm:t>
    </dgm:pt>
    <dgm:pt modelId="{E6D5CE9E-9EB8-8C49-BD11-9FCA996F8671}">
      <dgm:prSet phldrT="[Текст]" custT="1"/>
      <dgm:spPr>
        <a:solidFill>
          <a:srgbClr val="256569"/>
        </a:solidFill>
      </dgm:spPr>
      <dgm:t>
        <a:bodyPr/>
        <a:lstStyle/>
        <a:p>
          <a:r>
            <a:rPr lang="ru-RU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3. Ознакомление с методами и инструментами решения прикладных задач</a:t>
          </a:r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AD6E9E9-539B-EC45-9F5B-F7515FEC7CEB}" type="parTrans" cxnId="{F9A599F1-35DF-574E-BC7B-88F637F13B7A}">
      <dgm:prSet/>
      <dgm:spPr/>
      <dgm:t>
        <a:bodyPr/>
        <a:lstStyle/>
        <a:p>
          <a:endParaRPr lang="ru-RU" sz="2800"/>
        </a:p>
      </dgm:t>
    </dgm:pt>
    <dgm:pt modelId="{6D6F003F-FEC1-394D-9AF0-6D22C1E8D5F6}" type="sibTrans" cxnId="{F9A599F1-35DF-574E-BC7B-88F637F13B7A}">
      <dgm:prSet/>
      <dgm:spPr/>
      <dgm:t>
        <a:bodyPr/>
        <a:lstStyle/>
        <a:p>
          <a:endParaRPr lang="ru-RU" sz="2800"/>
        </a:p>
      </dgm:t>
    </dgm:pt>
    <dgm:pt modelId="{A536FA25-02A4-4C05-A2DD-1B1B06109A9D}">
      <dgm:prSet phldrT="[Текст]" custT="1"/>
      <dgm:spPr>
        <a:solidFill>
          <a:srgbClr val="256569"/>
        </a:solidFill>
      </dgm:spPr>
      <dgm:t>
        <a:bodyPr/>
        <a:lstStyle/>
        <a:p>
          <a:r>
            <a:rPr lang="ru-RU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4. Оценка собственных профессиональных способностей и приобретение нового опыта</a:t>
          </a:r>
          <a:r>
            <a:rPr lang="en-US" sz="2800" dirty="0">
              <a:latin typeface="Times New Roman" panose="02020603050405020304" pitchFamily="18" charset="0"/>
              <a:cs typeface="Times New Roman" panose="02020603050405020304" pitchFamily="18" charset="0"/>
            </a:rPr>
            <a:t>.   </a:t>
          </a: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D42DA6C-E744-454C-B9D3-14A1050FD485}" type="parTrans" cxnId="{5A4E6295-830A-4950-B7AB-96EB0D5A51C1}">
      <dgm:prSet/>
      <dgm:spPr/>
      <dgm:t>
        <a:bodyPr/>
        <a:lstStyle/>
        <a:p>
          <a:endParaRPr lang="ru-RU"/>
        </a:p>
      </dgm:t>
    </dgm:pt>
    <dgm:pt modelId="{18788B8F-15E7-4ADE-B317-85517827D112}" type="sibTrans" cxnId="{5A4E6295-830A-4950-B7AB-96EB0D5A51C1}">
      <dgm:prSet/>
      <dgm:spPr/>
      <dgm:t>
        <a:bodyPr/>
        <a:lstStyle/>
        <a:p>
          <a:endParaRPr lang="ru-RU"/>
        </a:p>
      </dgm:t>
    </dgm:pt>
    <dgm:pt modelId="{AFD42E31-8DBB-A743-BAB9-D992FC83934A}" type="pres">
      <dgm:prSet presAssocID="{3EC6EDA4-A9C5-3E4A-818A-E0405E1F78A6}" presName="linear" presStyleCnt="0">
        <dgm:presLayoutVars>
          <dgm:animLvl val="lvl"/>
          <dgm:resizeHandles val="exact"/>
        </dgm:presLayoutVars>
      </dgm:prSet>
      <dgm:spPr/>
    </dgm:pt>
    <dgm:pt modelId="{612DE6D7-610C-6743-A7FE-DF00A54538F1}" type="pres">
      <dgm:prSet presAssocID="{F25CDABD-7FFC-444B-9E75-2FFD2C39BDC3}" presName="parentText" presStyleLbl="node1" presStyleIdx="0" presStyleCnt="4" custLinFactY="2401" custLinFactNeighborX="1693" custLinFactNeighborY="100000">
        <dgm:presLayoutVars>
          <dgm:chMax val="0"/>
          <dgm:bulletEnabled val="1"/>
        </dgm:presLayoutVars>
      </dgm:prSet>
      <dgm:spPr/>
    </dgm:pt>
    <dgm:pt modelId="{AD2B4306-2849-9F4C-8EBE-217CB76C6B49}" type="pres">
      <dgm:prSet presAssocID="{40F57E33-B560-2A4A-AA74-796F3287532F}" presName="spacer" presStyleCnt="0"/>
      <dgm:spPr/>
    </dgm:pt>
    <dgm:pt modelId="{4AF2F42D-8033-4A48-AF96-1855E1BD6AC0}" type="pres">
      <dgm:prSet presAssocID="{9ABC32A7-EB4A-B842-A386-5C80C4215116}" presName="parentText" presStyleLbl="node1" presStyleIdx="1" presStyleCnt="4" custLinFactNeighborX="80" custLinFactNeighborY="69627">
        <dgm:presLayoutVars>
          <dgm:chMax val="0"/>
          <dgm:bulletEnabled val="1"/>
        </dgm:presLayoutVars>
      </dgm:prSet>
      <dgm:spPr/>
    </dgm:pt>
    <dgm:pt modelId="{54575EEC-A57F-D346-8DE7-88DA924CFA04}" type="pres">
      <dgm:prSet presAssocID="{39383B89-7C45-2245-9DB9-91F9D5466E16}" presName="spacer" presStyleCnt="0"/>
      <dgm:spPr/>
    </dgm:pt>
    <dgm:pt modelId="{64C1F422-610D-B844-9549-A152C88DF751}" type="pres">
      <dgm:prSet presAssocID="{E6D5CE9E-9EB8-8C49-BD11-9FCA996F8671}" presName="parentText" presStyleLbl="node1" presStyleIdx="2" presStyleCnt="4" custLinFactNeighborX="-80" custLinFactNeighborY="35278">
        <dgm:presLayoutVars>
          <dgm:chMax val="0"/>
          <dgm:bulletEnabled val="1"/>
        </dgm:presLayoutVars>
      </dgm:prSet>
      <dgm:spPr/>
    </dgm:pt>
    <dgm:pt modelId="{ADC7E0BC-414D-4D34-97E1-89A168C21F2D}" type="pres">
      <dgm:prSet presAssocID="{6D6F003F-FEC1-394D-9AF0-6D22C1E8D5F6}" presName="spacer" presStyleCnt="0"/>
      <dgm:spPr/>
    </dgm:pt>
    <dgm:pt modelId="{0C336019-2AFD-42B0-9A65-BCA80AB16BCF}" type="pres">
      <dgm:prSet presAssocID="{A536FA25-02A4-4C05-A2DD-1B1B06109A9D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DD498506-0787-B14C-8949-6CDF1D25DE28}" type="presOf" srcId="{E6D5CE9E-9EB8-8C49-BD11-9FCA996F8671}" destId="{64C1F422-610D-B844-9549-A152C88DF751}" srcOrd="0" destOrd="0" presId="urn:microsoft.com/office/officeart/2005/8/layout/vList2"/>
    <dgm:cxn modelId="{739CAF16-C2FA-5349-9149-E108064A45FA}" srcId="{3EC6EDA4-A9C5-3E4A-818A-E0405E1F78A6}" destId="{F25CDABD-7FFC-444B-9E75-2FFD2C39BDC3}" srcOrd="0" destOrd="0" parTransId="{525A3E85-6213-4C4B-AE97-DDA3684B3827}" sibTransId="{40F57E33-B560-2A4A-AA74-796F3287532F}"/>
    <dgm:cxn modelId="{1B3A8B88-CA21-D04C-B85A-CAD9EA82C139}" type="presOf" srcId="{3EC6EDA4-A9C5-3E4A-818A-E0405E1F78A6}" destId="{AFD42E31-8DBB-A743-BAB9-D992FC83934A}" srcOrd="0" destOrd="0" presId="urn:microsoft.com/office/officeart/2005/8/layout/vList2"/>
    <dgm:cxn modelId="{5A4E6295-830A-4950-B7AB-96EB0D5A51C1}" srcId="{3EC6EDA4-A9C5-3E4A-818A-E0405E1F78A6}" destId="{A536FA25-02A4-4C05-A2DD-1B1B06109A9D}" srcOrd="3" destOrd="0" parTransId="{DD42DA6C-E744-454C-B9D3-14A1050FD485}" sibTransId="{18788B8F-15E7-4ADE-B317-85517827D112}"/>
    <dgm:cxn modelId="{F69D39B2-BAAF-844D-A0DD-185E6786CAC7}" srcId="{3EC6EDA4-A9C5-3E4A-818A-E0405E1F78A6}" destId="{9ABC32A7-EB4A-B842-A386-5C80C4215116}" srcOrd="1" destOrd="0" parTransId="{704BFAE3-7297-DD46-945E-72A18D992FB8}" sibTransId="{39383B89-7C45-2245-9DB9-91F9D5466E16}"/>
    <dgm:cxn modelId="{03386ED0-B324-4C5F-B58F-3BAC15E43FAD}" type="presOf" srcId="{A536FA25-02A4-4C05-A2DD-1B1B06109A9D}" destId="{0C336019-2AFD-42B0-9A65-BCA80AB16BCF}" srcOrd="0" destOrd="0" presId="urn:microsoft.com/office/officeart/2005/8/layout/vList2"/>
    <dgm:cxn modelId="{8D6AD2D5-B7A8-5A47-A8C5-A0EEE383A098}" type="presOf" srcId="{9ABC32A7-EB4A-B842-A386-5C80C4215116}" destId="{4AF2F42D-8033-4A48-AF96-1855E1BD6AC0}" srcOrd="0" destOrd="0" presId="urn:microsoft.com/office/officeart/2005/8/layout/vList2"/>
    <dgm:cxn modelId="{F9A599F1-35DF-574E-BC7B-88F637F13B7A}" srcId="{3EC6EDA4-A9C5-3E4A-818A-E0405E1F78A6}" destId="{E6D5CE9E-9EB8-8C49-BD11-9FCA996F8671}" srcOrd="2" destOrd="0" parTransId="{8AD6E9E9-539B-EC45-9F5B-F7515FEC7CEB}" sibTransId="{6D6F003F-FEC1-394D-9AF0-6D22C1E8D5F6}"/>
    <dgm:cxn modelId="{F940F1FA-2E2E-3245-807C-C8F41355173C}" type="presOf" srcId="{F25CDABD-7FFC-444B-9E75-2FFD2C39BDC3}" destId="{612DE6D7-610C-6743-A7FE-DF00A54538F1}" srcOrd="0" destOrd="0" presId="urn:microsoft.com/office/officeart/2005/8/layout/vList2"/>
    <dgm:cxn modelId="{636BF001-67A3-1341-A964-4CCD3727768D}" type="presParOf" srcId="{AFD42E31-8DBB-A743-BAB9-D992FC83934A}" destId="{612DE6D7-610C-6743-A7FE-DF00A54538F1}" srcOrd="0" destOrd="0" presId="urn:microsoft.com/office/officeart/2005/8/layout/vList2"/>
    <dgm:cxn modelId="{30B05BE1-CEFB-3D46-9E78-ECEE01625E99}" type="presParOf" srcId="{AFD42E31-8DBB-A743-BAB9-D992FC83934A}" destId="{AD2B4306-2849-9F4C-8EBE-217CB76C6B49}" srcOrd="1" destOrd="0" presId="urn:microsoft.com/office/officeart/2005/8/layout/vList2"/>
    <dgm:cxn modelId="{391C78C5-1CD0-9649-A070-97E2C05F0301}" type="presParOf" srcId="{AFD42E31-8DBB-A743-BAB9-D992FC83934A}" destId="{4AF2F42D-8033-4A48-AF96-1855E1BD6AC0}" srcOrd="2" destOrd="0" presId="urn:microsoft.com/office/officeart/2005/8/layout/vList2"/>
    <dgm:cxn modelId="{8CDC256E-412F-0B4E-85D6-9AA2DCA1C1E9}" type="presParOf" srcId="{AFD42E31-8DBB-A743-BAB9-D992FC83934A}" destId="{54575EEC-A57F-D346-8DE7-88DA924CFA04}" srcOrd="3" destOrd="0" presId="urn:microsoft.com/office/officeart/2005/8/layout/vList2"/>
    <dgm:cxn modelId="{B8AD9AC2-565B-BD45-A78B-E5578851C789}" type="presParOf" srcId="{AFD42E31-8DBB-A743-BAB9-D992FC83934A}" destId="{64C1F422-610D-B844-9549-A152C88DF751}" srcOrd="4" destOrd="0" presId="urn:microsoft.com/office/officeart/2005/8/layout/vList2"/>
    <dgm:cxn modelId="{520314D9-6CA6-4819-8743-4B61D132B53C}" type="presParOf" srcId="{AFD42E31-8DBB-A743-BAB9-D992FC83934A}" destId="{ADC7E0BC-414D-4D34-97E1-89A168C21F2D}" srcOrd="5" destOrd="0" presId="urn:microsoft.com/office/officeart/2005/8/layout/vList2"/>
    <dgm:cxn modelId="{A1665190-47A6-4D77-A1F3-A2C8F1D1469C}" type="presParOf" srcId="{AFD42E31-8DBB-A743-BAB9-D992FC83934A}" destId="{0C336019-2AFD-42B0-9A65-BCA80AB16BCF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CB53D21-07C2-4B9A-AB4A-767CE224C199}">
      <dsp:nvSpPr>
        <dsp:cNvPr id="0" name=""/>
        <dsp:cNvSpPr/>
      </dsp:nvSpPr>
      <dsp:spPr>
        <a:xfrm>
          <a:off x="0" y="2610853"/>
          <a:ext cx="10776939" cy="1612800"/>
        </a:xfrm>
        <a:prstGeom prst="rect">
          <a:avLst/>
        </a:prstGeom>
        <a:solidFill>
          <a:srgbClr val="256569">
            <a:alpha val="90000"/>
          </a:srgb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AA46485-5BC9-4016-8ED2-9E548282F47F}">
      <dsp:nvSpPr>
        <dsp:cNvPr id="0" name=""/>
        <dsp:cNvSpPr/>
      </dsp:nvSpPr>
      <dsp:spPr>
        <a:xfrm>
          <a:off x="861066" y="899165"/>
          <a:ext cx="9233304" cy="267374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5140" tIns="0" rIns="285140" bIns="0" numCol="1" spcCol="1270" anchor="ctr" anchorCtr="0">
          <a:noAutofit/>
        </a:bodyPr>
        <a:lstStyle/>
        <a:p>
          <a:pPr marL="0" lvl="0" indent="450000" algn="just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Целью практики являлось ознакомление с реальной деятельностью в сфере информационных технологий и применение теоретических знаний в профессиональной деятельности в компании ООО «</a:t>
          </a:r>
          <a:r>
            <a:rPr lang="ru-RU" sz="2800" b="0" i="0" kern="1200" dirty="0" err="1">
              <a:latin typeface="Times New Roman" panose="02020603050405020304" pitchFamily="18" charset="0"/>
              <a:cs typeface="Times New Roman" panose="02020603050405020304" pitchFamily="18" charset="0"/>
            </a:rPr>
            <a:t>Амадо</a:t>
          </a:r>
          <a:r>
            <a:rPr lang="ru-RU" sz="2800" b="0" i="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».</a:t>
          </a:r>
          <a:endParaRPr lang="ru-RU" sz="2800" b="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91588" y="1029687"/>
        <a:ext cx="8972260" cy="241270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12DE6D7-610C-6743-A7FE-DF00A54538F1}">
      <dsp:nvSpPr>
        <dsp:cNvPr id="0" name=""/>
        <dsp:cNvSpPr/>
      </dsp:nvSpPr>
      <dsp:spPr>
        <a:xfrm>
          <a:off x="0" y="231356"/>
          <a:ext cx="10903131" cy="1123200"/>
        </a:xfrm>
        <a:prstGeom prst="roundRect">
          <a:avLst/>
        </a:prstGeom>
        <a:solidFill>
          <a:srgbClr val="256569"/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1</a:t>
          </a:r>
          <a:r>
            <a:rPr lang="ru-RU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 Получение практических навыков работы по специальности</a:t>
          </a: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4830" y="286186"/>
        <a:ext cx="10793471" cy="1013540"/>
      </dsp:txXfrm>
    </dsp:sp>
    <dsp:sp modelId="{4AF2F42D-8033-4A48-AF96-1855E1BD6AC0}">
      <dsp:nvSpPr>
        <dsp:cNvPr id="0" name=""/>
        <dsp:cNvSpPr/>
      </dsp:nvSpPr>
      <dsp:spPr>
        <a:xfrm>
          <a:off x="0" y="1447903"/>
          <a:ext cx="10903131" cy="1123200"/>
        </a:xfrm>
        <a:prstGeom prst="roundRect">
          <a:avLst/>
        </a:prstGeom>
        <a:solidFill>
          <a:srgbClr val="256569"/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2. Применение теоретических знаний в профессиональной деятельности</a:t>
          </a: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4830" y="1502733"/>
        <a:ext cx="10793471" cy="1013540"/>
      </dsp:txXfrm>
    </dsp:sp>
    <dsp:sp modelId="{64C1F422-610D-B844-9549-A152C88DF751}">
      <dsp:nvSpPr>
        <dsp:cNvPr id="0" name=""/>
        <dsp:cNvSpPr/>
      </dsp:nvSpPr>
      <dsp:spPr>
        <a:xfrm>
          <a:off x="0" y="2684548"/>
          <a:ext cx="10903131" cy="1123200"/>
        </a:xfrm>
        <a:prstGeom prst="roundRect">
          <a:avLst/>
        </a:prstGeom>
        <a:solidFill>
          <a:srgbClr val="256569"/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3. Ознакомление с методами и инструментами решения прикладных задач</a:t>
          </a: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4830" y="2739378"/>
        <a:ext cx="10793471" cy="1013540"/>
      </dsp:txXfrm>
    </dsp:sp>
    <dsp:sp modelId="{0C336019-2AFD-42B0-9A65-BCA80AB16BCF}">
      <dsp:nvSpPr>
        <dsp:cNvPr id="0" name=""/>
        <dsp:cNvSpPr/>
      </dsp:nvSpPr>
      <dsp:spPr>
        <a:xfrm>
          <a:off x="0" y="3919588"/>
          <a:ext cx="10903131" cy="1123200"/>
        </a:xfrm>
        <a:prstGeom prst="roundRect">
          <a:avLst/>
        </a:prstGeom>
        <a:solidFill>
          <a:srgbClr val="256569"/>
        </a:solidFill>
        <a:ln w="12700" cap="flat" cmpd="sng" algn="ctr">
          <a:solidFill>
            <a:schemeClr val="l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4. Оценка собственных профессиональных способностей и приобретение нового опыта</a:t>
          </a:r>
          <a:r>
            <a:rPr lang="en-US" sz="2800" kern="1200" dirty="0">
              <a:latin typeface="Times New Roman" panose="02020603050405020304" pitchFamily="18" charset="0"/>
              <a:cs typeface="Times New Roman" panose="02020603050405020304" pitchFamily="18" charset="0"/>
            </a:rPr>
            <a:t>.   </a:t>
          </a:r>
          <a:endParaRPr lang="ru-RU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4830" y="3974418"/>
        <a:ext cx="10793471" cy="10135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23FFDB-3D05-4FDD-978F-CC11AB7BE1DF}" type="datetimeFigureOut">
              <a:rPr lang="ru-RU" smtClean="0"/>
              <a:t>12.04.2026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49EBA7-C50D-42CE-B2E9-D154F159202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55362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49EBA7-C50D-42CE-B2E9-D154F1592023}" type="slidenum">
              <a:rPr lang="ru-RU" smtClean="0"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33030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49EBA7-C50D-42CE-B2E9-D154F1592023}" type="slidenum">
              <a:rPr lang="ru-RU" smtClean="0"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33825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49EBA7-C50D-42CE-B2E9-D154F1592023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16021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214AC-42D7-4112-B607-287FA1B3348F}" type="datetimeFigureOut">
              <a:rPr lang="ru-RU" smtClean="0"/>
              <a:t>12.04.2026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8E1EF-28A3-48B0-A2E7-28A1554736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48078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214AC-42D7-4112-B607-287FA1B3348F}" type="datetimeFigureOut">
              <a:rPr lang="ru-RU" smtClean="0"/>
              <a:t>12.04.2026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8E1EF-28A3-48B0-A2E7-28A1554736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4604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214AC-42D7-4112-B607-287FA1B3348F}" type="datetimeFigureOut">
              <a:rPr lang="ru-RU" smtClean="0"/>
              <a:t>12.04.2026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8E1EF-28A3-48B0-A2E7-28A1554736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65785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214AC-42D7-4112-B607-287FA1B3348F}" type="datetimeFigureOut">
              <a:rPr lang="ru-RU" smtClean="0"/>
              <a:t>12.04.2026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8E1EF-28A3-48B0-A2E7-28A1554736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13282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214AC-42D7-4112-B607-287FA1B3348F}" type="datetimeFigureOut">
              <a:rPr lang="ru-RU" smtClean="0"/>
              <a:t>12.04.2026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8E1EF-28A3-48B0-A2E7-28A1554736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61761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214AC-42D7-4112-B607-287FA1B3348F}" type="datetimeFigureOut">
              <a:rPr lang="ru-RU" smtClean="0"/>
              <a:t>12.04.2026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8E1EF-28A3-48B0-A2E7-28A1554736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85064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214AC-42D7-4112-B607-287FA1B3348F}" type="datetimeFigureOut">
              <a:rPr lang="ru-RU" smtClean="0"/>
              <a:t>12.04.2026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8E1EF-28A3-48B0-A2E7-28A1554736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41865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214AC-42D7-4112-B607-287FA1B3348F}" type="datetimeFigureOut">
              <a:rPr lang="ru-RU" smtClean="0"/>
              <a:t>12.04.2026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8E1EF-28A3-48B0-A2E7-28A1554736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4411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214AC-42D7-4112-B607-287FA1B3348F}" type="datetimeFigureOut">
              <a:rPr lang="ru-RU" smtClean="0"/>
              <a:t>12.04.2026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8E1EF-28A3-48B0-A2E7-28A1554736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3423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214AC-42D7-4112-B607-287FA1B3348F}" type="datetimeFigureOut">
              <a:rPr lang="ru-RU" smtClean="0"/>
              <a:t>12.04.2026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8E1EF-28A3-48B0-A2E7-28A1554736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84731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6214AC-42D7-4112-B607-287FA1B3348F}" type="datetimeFigureOut">
              <a:rPr lang="ru-RU" smtClean="0"/>
              <a:t>12.04.2026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D8E1EF-28A3-48B0-A2E7-28A1554736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02260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  <a:alpha val="4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76214AC-42D7-4112-B607-287FA1B3348F}" type="datetimeFigureOut">
              <a:rPr lang="ru-RU" smtClean="0"/>
              <a:t>12.04.2026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D8E1EF-28A3-48B0-A2E7-28A1554736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12395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amado-id.ru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bitrix24.ru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656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829340" y="2607857"/>
            <a:ext cx="1022037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ru-RU" sz="5400" b="1" dirty="0">
                <a:solidFill>
                  <a:prstClr val="white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Отчет по практике</a:t>
            </a:r>
            <a:endParaRPr kumimoji="0" lang="ru-RU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3420" y="493762"/>
            <a:ext cx="6068580" cy="636423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829340" y="3775364"/>
            <a:ext cx="9664895" cy="4571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52A5806-B436-81E3-EA71-B5E89AA356AC}"/>
              </a:ext>
            </a:extLst>
          </p:cNvPr>
          <p:cNvSpPr txBox="1"/>
          <p:nvPr/>
        </p:nvSpPr>
        <p:spPr>
          <a:xfrm>
            <a:off x="400593" y="5649978"/>
            <a:ext cx="432815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Выполнила студентка 4 курса </a:t>
            </a:r>
          </a:p>
          <a:p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группы №411 </a:t>
            </a:r>
            <a:r>
              <a:rPr lang="ru-RU" sz="24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Максиева</a:t>
            </a:r>
            <a:r>
              <a:rPr lang="ru-RU" sz="24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Э.Ф.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7CDBBC1-425C-E40D-5AC0-7EF65E8853E8}"/>
              </a:ext>
            </a:extLst>
          </p:cNvPr>
          <p:cNvSpPr txBox="1"/>
          <p:nvPr/>
        </p:nvSpPr>
        <p:spPr>
          <a:xfrm>
            <a:off x="0" y="377025"/>
            <a:ext cx="12192000" cy="1174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Федеральное государственное образовательное бюджетное учреждение высшего образования </a:t>
            </a:r>
          </a:p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Финансовый университет при Правительстве Российской Федерации</a:t>
            </a:r>
          </a:p>
          <a:p>
            <a:pPr algn="ctr">
              <a:lnSpc>
                <a:spcPct val="120000"/>
              </a:lnSpc>
              <a:spcAft>
                <a:spcPts val="0"/>
              </a:spcAft>
            </a:pP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Пермский филиал Финуниверситета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6425919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ятиугольник 3"/>
          <p:cNvSpPr/>
          <p:nvPr/>
        </p:nvSpPr>
        <p:spPr>
          <a:xfrm>
            <a:off x="1046761" y="676303"/>
            <a:ext cx="7491182" cy="720482"/>
          </a:xfrm>
          <a:prstGeom prst="homePlate">
            <a:avLst/>
          </a:prstGeom>
          <a:solidFill>
            <a:srgbClr val="2565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Цель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39" b="55757"/>
          <a:stretch/>
        </p:blipFill>
        <p:spPr>
          <a:xfrm>
            <a:off x="9295684" y="561004"/>
            <a:ext cx="2357599" cy="835781"/>
          </a:xfrm>
          <a:prstGeom prst="rect">
            <a:avLst/>
          </a:prstGeom>
        </p:spPr>
      </p:pic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605292662"/>
              </p:ext>
            </p:extLst>
          </p:nvPr>
        </p:nvGraphicFramePr>
        <p:xfrm>
          <a:off x="1046760" y="1600200"/>
          <a:ext cx="10776940" cy="5105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04313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C96985-7DE5-7941-CEE0-216329B103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ятиугольник 3">
            <a:extLst>
              <a:ext uri="{FF2B5EF4-FFF2-40B4-BE49-F238E27FC236}">
                <a16:creationId xmlns:a16="http://schemas.microsoft.com/office/drawing/2014/main" id="{4E2C6299-C367-67B8-4673-4F6A04FC234B}"/>
              </a:ext>
            </a:extLst>
          </p:cNvPr>
          <p:cNvSpPr/>
          <p:nvPr/>
        </p:nvSpPr>
        <p:spPr>
          <a:xfrm>
            <a:off x="1046761" y="676303"/>
            <a:ext cx="7491182" cy="720482"/>
          </a:xfrm>
          <a:prstGeom prst="homePlate">
            <a:avLst/>
          </a:prstGeom>
          <a:solidFill>
            <a:srgbClr val="2565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Задачи проектирования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45B8C67-6A1D-8296-0A92-261327BCDC1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39" b="55757"/>
          <a:stretch/>
        </p:blipFill>
        <p:spPr>
          <a:xfrm>
            <a:off x="9295684" y="561004"/>
            <a:ext cx="2357599" cy="835781"/>
          </a:xfrm>
          <a:prstGeom prst="rect">
            <a:avLst/>
          </a:prstGeom>
        </p:spPr>
      </p:pic>
      <p:graphicFrame>
        <p:nvGraphicFramePr>
          <p:cNvPr id="2" name="Схема 1">
            <a:extLst>
              <a:ext uri="{FF2B5EF4-FFF2-40B4-BE49-F238E27FC236}">
                <a16:creationId xmlns:a16="http://schemas.microsoft.com/office/drawing/2014/main" id="{D988FED2-C075-EEE7-87BA-434D772312C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37605324"/>
              </p:ext>
            </p:extLst>
          </p:nvPr>
        </p:nvGraphicFramePr>
        <p:xfrm>
          <a:off x="862148" y="1497874"/>
          <a:ext cx="10903131" cy="50743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7417596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39" b="55757"/>
          <a:stretch/>
        </p:blipFill>
        <p:spPr>
          <a:xfrm>
            <a:off x="9832438" y="351058"/>
            <a:ext cx="1724227" cy="611247"/>
          </a:xfrm>
          <a:prstGeom prst="rect">
            <a:avLst/>
          </a:prstGeom>
          <a:noFill/>
        </p:spPr>
      </p:pic>
      <p:sp>
        <p:nvSpPr>
          <p:cNvPr id="11" name="Пятиугольник 3">
            <a:extLst>
              <a:ext uri="{FF2B5EF4-FFF2-40B4-BE49-F238E27FC236}">
                <a16:creationId xmlns:a16="http://schemas.microsoft.com/office/drawing/2014/main" id="{2B00CC77-6167-43EA-80CB-CED79E18F7BE}"/>
              </a:ext>
            </a:extLst>
          </p:cNvPr>
          <p:cNvSpPr/>
          <p:nvPr/>
        </p:nvSpPr>
        <p:spPr>
          <a:xfrm>
            <a:off x="1046761" y="676303"/>
            <a:ext cx="7491182" cy="720482"/>
          </a:xfrm>
          <a:prstGeom prst="homePlate">
            <a:avLst/>
          </a:prstGeom>
          <a:solidFill>
            <a:srgbClr val="2565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Введение</a:t>
            </a:r>
          </a:p>
        </p:txBody>
      </p:sp>
      <p:grpSp>
        <p:nvGrpSpPr>
          <p:cNvPr id="10" name="Группа 9">
            <a:extLst>
              <a:ext uri="{FF2B5EF4-FFF2-40B4-BE49-F238E27FC236}">
                <a16:creationId xmlns:a16="http://schemas.microsoft.com/office/drawing/2014/main" id="{EC363B45-C29F-44A7-9ADE-EA2DCD473453}"/>
              </a:ext>
            </a:extLst>
          </p:cNvPr>
          <p:cNvGrpSpPr/>
          <p:nvPr/>
        </p:nvGrpSpPr>
        <p:grpSpPr>
          <a:xfrm>
            <a:off x="757645" y="1915886"/>
            <a:ext cx="10799019" cy="3805363"/>
            <a:chOff x="557348" y="2294163"/>
            <a:chExt cx="11077303" cy="2753983"/>
          </a:xfrm>
          <a:solidFill>
            <a:schemeClr val="bg1"/>
          </a:solidFill>
        </p:grpSpPr>
        <p:sp>
          <p:nvSpPr>
            <p:cNvPr id="14" name="Прямоугольник: скругленные углы 13">
              <a:extLst>
                <a:ext uri="{FF2B5EF4-FFF2-40B4-BE49-F238E27FC236}">
                  <a16:creationId xmlns:a16="http://schemas.microsoft.com/office/drawing/2014/main" id="{A63C2E96-DC95-4FDE-BE76-A3021178A6F3}"/>
                </a:ext>
              </a:extLst>
            </p:cNvPr>
            <p:cNvSpPr/>
            <p:nvPr/>
          </p:nvSpPr>
          <p:spPr>
            <a:xfrm>
              <a:off x="557348" y="2294163"/>
              <a:ext cx="11077303" cy="2753983"/>
            </a:xfrm>
            <a:prstGeom prst="roundRect">
              <a:avLst/>
            </a:prstGeom>
            <a:grpFill/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Прямоугольник: скругленные углы 4">
              <a:extLst>
                <a:ext uri="{FF2B5EF4-FFF2-40B4-BE49-F238E27FC236}">
                  <a16:creationId xmlns:a16="http://schemas.microsoft.com/office/drawing/2014/main" id="{C4A62F04-E7B4-4CC4-B506-4EDF0EA297FE}"/>
                </a:ext>
              </a:extLst>
            </p:cNvPr>
            <p:cNvSpPr txBox="1"/>
            <p:nvPr/>
          </p:nvSpPr>
          <p:spPr>
            <a:xfrm>
              <a:off x="780673" y="2495842"/>
              <a:ext cx="10603454" cy="2417867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marL="0" lvl="0" indent="0" algn="l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ru-RU" sz="2800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     Пройдена практика в компании ООО «</a:t>
              </a:r>
              <a:r>
                <a:rPr lang="ru-RU" sz="2800" kern="12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Амадо</a:t>
              </a:r>
              <a:r>
                <a:rPr lang="ru-RU" sz="2800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»</a:t>
              </a:r>
            </a:p>
            <a:p>
              <a:pPr lvl="0" indent="450000" algn="just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8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«</a:t>
              </a:r>
              <a:r>
                <a:rPr lang="ru-RU" sz="28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Амадо</a:t>
              </a:r>
              <a:r>
                <a:rPr lang="ru-RU" sz="28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» — ведущее интернет-агентство Пермского края, специализирующееся на комплексном продвижении товаров и услуг в цифровой среде. За 24 года работы реализовано более 800 успешных проектов.</a:t>
              </a:r>
            </a:p>
            <a:p>
              <a:pPr lvl="0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800" kern="12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Адрес: г. Пермь, ул</a:t>
              </a:r>
              <a:r>
                <a:rPr lang="ru-RU" sz="28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. Куйбышева, д.82/1</a:t>
              </a:r>
              <a:endParaRPr lang="ru-RU" sz="2800" kern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577627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E96BD-3C8A-6C5B-E0DE-996C5345C5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ятиугольник 3">
            <a:extLst>
              <a:ext uri="{FF2B5EF4-FFF2-40B4-BE49-F238E27FC236}">
                <a16:creationId xmlns:a16="http://schemas.microsoft.com/office/drawing/2014/main" id="{87A526B8-6A03-45F4-3FEB-06F3ECA15F59}"/>
              </a:ext>
            </a:extLst>
          </p:cNvPr>
          <p:cNvSpPr/>
          <p:nvPr/>
        </p:nvSpPr>
        <p:spPr>
          <a:xfrm>
            <a:off x="1046761" y="676303"/>
            <a:ext cx="7491182" cy="720482"/>
          </a:xfrm>
          <a:prstGeom prst="homePlate">
            <a:avLst/>
          </a:prstGeom>
          <a:solidFill>
            <a:srgbClr val="2565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Техническое задание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3B6B7FF-3B9C-8A84-4D84-E48EEE64376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39" b="55757"/>
          <a:stretch/>
        </p:blipFill>
        <p:spPr>
          <a:xfrm>
            <a:off x="9295684" y="561004"/>
            <a:ext cx="2357599" cy="835781"/>
          </a:xfrm>
          <a:prstGeom prst="rect">
            <a:avLst/>
          </a:prstGeom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B842AF40-7E02-4249-ABD3-5CFD96F7A571}"/>
              </a:ext>
            </a:extLst>
          </p:cNvPr>
          <p:cNvGrpSpPr/>
          <p:nvPr/>
        </p:nvGrpSpPr>
        <p:grpSpPr>
          <a:xfrm>
            <a:off x="1163808" y="2761833"/>
            <a:ext cx="10489475" cy="1909099"/>
            <a:chOff x="557348" y="2294163"/>
            <a:chExt cx="11077303" cy="2753983"/>
          </a:xfrm>
        </p:grpSpPr>
        <p:sp>
          <p:nvSpPr>
            <p:cNvPr id="7" name="Прямоугольник: скругленные углы 6">
              <a:extLst>
                <a:ext uri="{FF2B5EF4-FFF2-40B4-BE49-F238E27FC236}">
                  <a16:creationId xmlns:a16="http://schemas.microsoft.com/office/drawing/2014/main" id="{1E581DFD-B6C2-44E5-86E3-70996EF32FA9}"/>
                </a:ext>
              </a:extLst>
            </p:cNvPr>
            <p:cNvSpPr/>
            <p:nvPr/>
          </p:nvSpPr>
          <p:spPr>
            <a:xfrm>
              <a:off x="557348" y="2294163"/>
              <a:ext cx="11077303" cy="2753983"/>
            </a:xfrm>
            <a:prstGeom prst="roundRect">
              <a:avLst/>
            </a:prstGeom>
            <a:solidFill>
              <a:srgbClr val="256569"/>
            </a:solidFill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Прямоугольник: скругленные углы 4">
              <a:extLst>
                <a:ext uri="{FF2B5EF4-FFF2-40B4-BE49-F238E27FC236}">
                  <a16:creationId xmlns:a16="http://schemas.microsoft.com/office/drawing/2014/main" id="{B278A1BB-910F-41FD-9A86-3BA293C12147}"/>
                </a:ext>
              </a:extLst>
            </p:cNvPr>
            <p:cNvSpPr txBox="1"/>
            <p:nvPr/>
          </p:nvSpPr>
          <p:spPr>
            <a:xfrm>
              <a:off x="668760" y="2428602"/>
              <a:ext cx="10965891" cy="248510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lvl="0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8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   Создать информационную подсистему «Цифровое студенческое портфолио» с функцией адаптивной генерации резюме под требования вакансий.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148951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E96BD-3C8A-6C5B-E0DE-996C5345C5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3B6B7FF-3B9C-8A84-4D84-E48EEE64376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39" b="55757"/>
          <a:stretch/>
        </p:blipFill>
        <p:spPr>
          <a:xfrm>
            <a:off x="9756023" y="6022219"/>
            <a:ext cx="2357599" cy="83578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ED4AB3B-0506-40E9-94EB-8BB85C00E1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2150" y="115497"/>
            <a:ext cx="8647700" cy="6742503"/>
          </a:xfrm>
          <a:prstGeom prst="rect">
            <a:avLst/>
          </a:prstGeom>
        </p:spPr>
      </p:pic>
      <p:sp>
        <p:nvSpPr>
          <p:cNvPr id="10" name="Пятиугольник 3">
            <a:extLst>
              <a:ext uri="{FF2B5EF4-FFF2-40B4-BE49-F238E27FC236}">
                <a16:creationId xmlns:a16="http://schemas.microsoft.com/office/drawing/2014/main" id="{481CA342-7744-4C7A-97C1-95DF4FD69B4F}"/>
              </a:ext>
            </a:extLst>
          </p:cNvPr>
          <p:cNvSpPr/>
          <p:nvPr/>
        </p:nvSpPr>
        <p:spPr>
          <a:xfrm>
            <a:off x="0" y="6149640"/>
            <a:ext cx="2767593" cy="708360"/>
          </a:xfrm>
          <a:prstGeom prst="homePlate">
            <a:avLst/>
          </a:prstGeom>
          <a:solidFill>
            <a:srgbClr val="2565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ER-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Диаграмма</a:t>
            </a:r>
          </a:p>
        </p:txBody>
      </p:sp>
    </p:spTree>
    <p:extLst>
      <p:ext uri="{BB962C8B-B14F-4D97-AF65-F5344CB8AC3E}">
        <p14:creationId xmlns:p14="http://schemas.microsoft.com/office/powerpoint/2010/main" val="28158148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E96BD-3C8A-6C5B-E0DE-996C5345C5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3B6B7FF-3B9C-8A84-4D84-E48EEE64376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39" b="55757"/>
          <a:stretch/>
        </p:blipFill>
        <p:spPr>
          <a:xfrm>
            <a:off x="9756023" y="6022219"/>
            <a:ext cx="2357599" cy="835781"/>
          </a:xfrm>
          <a:prstGeom prst="rect">
            <a:avLst/>
          </a:prstGeom>
        </p:spPr>
      </p:pic>
      <p:sp>
        <p:nvSpPr>
          <p:cNvPr id="10" name="Пятиугольник 3">
            <a:extLst>
              <a:ext uri="{FF2B5EF4-FFF2-40B4-BE49-F238E27FC236}">
                <a16:creationId xmlns:a16="http://schemas.microsoft.com/office/drawing/2014/main" id="{481CA342-7744-4C7A-97C1-95DF4FD69B4F}"/>
              </a:ext>
            </a:extLst>
          </p:cNvPr>
          <p:cNvSpPr/>
          <p:nvPr/>
        </p:nvSpPr>
        <p:spPr>
          <a:xfrm>
            <a:off x="0" y="6149640"/>
            <a:ext cx="4362994" cy="708360"/>
          </a:xfrm>
          <a:prstGeom prst="homePlate">
            <a:avLst/>
          </a:prstGeom>
          <a:solidFill>
            <a:srgbClr val="2565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ER-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Диаграмма (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Django)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1DD95B1-C2D7-46B6-B181-1F5EBEDF9F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9087"/>
            <a:ext cx="12192000" cy="6219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30131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4DEE3D-F71B-6AE5-F30E-8374FAE46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ятиугольник 3">
            <a:extLst>
              <a:ext uri="{FF2B5EF4-FFF2-40B4-BE49-F238E27FC236}">
                <a16:creationId xmlns:a16="http://schemas.microsoft.com/office/drawing/2014/main" id="{FEB7A319-45F4-FE73-FEE6-C364414ECD86}"/>
              </a:ext>
            </a:extLst>
          </p:cNvPr>
          <p:cNvSpPr/>
          <p:nvPr/>
        </p:nvSpPr>
        <p:spPr>
          <a:xfrm>
            <a:off x="1046761" y="676303"/>
            <a:ext cx="8124948" cy="720482"/>
          </a:xfrm>
          <a:prstGeom prst="homePlate">
            <a:avLst/>
          </a:prstGeom>
          <a:solidFill>
            <a:srgbClr val="2565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Общий вид сайта вкладка «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Дашборд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294423C-8803-4526-A191-9C4372CD216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39" b="55757"/>
          <a:stretch/>
        </p:blipFill>
        <p:spPr>
          <a:xfrm>
            <a:off x="9295684" y="561004"/>
            <a:ext cx="2357599" cy="835781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42247C48-CDDB-43FE-A37F-A677725364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183620"/>
            <a:ext cx="12192000" cy="4249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60511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4DEE3D-F71B-6AE5-F30E-8374FAE46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ятиугольник 3">
            <a:extLst>
              <a:ext uri="{FF2B5EF4-FFF2-40B4-BE49-F238E27FC236}">
                <a16:creationId xmlns:a16="http://schemas.microsoft.com/office/drawing/2014/main" id="{FEB7A319-45F4-FE73-FEE6-C364414ECD86}"/>
              </a:ext>
            </a:extLst>
          </p:cNvPr>
          <p:cNvSpPr/>
          <p:nvPr/>
        </p:nvSpPr>
        <p:spPr>
          <a:xfrm>
            <a:off x="1046761" y="676303"/>
            <a:ext cx="8124948" cy="720482"/>
          </a:xfrm>
          <a:prstGeom prst="homePlate">
            <a:avLst/>
          </a:prstGeom>
          <a:solidFill>
            <a:srgbClr val="2565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Общий вид сайта вкладка «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Дашборд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 темная тема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294423C-8803-4526-A191-9C4372CD216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39" b="55757"/>
          <a:stretch/>
        </p:blipFill>
        <p:spPr>
          <a:xfrm>
            <a:off x="9295684" y="561004"/>
            <a:ext cx="2357599" cy="83578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40B6591-102F-43C8-9168-5DF2C06D0F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49199"/>
            <a:ext cx="12192000" cy="4265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6610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4DEE3D-F71B-6AE5-F30E-8374FAE46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ятиугольник 3">
            <a:extLst>
              <a:ext uri="{FF2B5EF4-FFF2-40B4-BE49-F238E27FC236}">
                <a16:creationId xmlns:a16="http://schemas.microsoft.com/office/drawing/2014/main" id="{FEB7A319-45F4-FE73-FEE6-C364414ECD86}"/>
              </a:ext>
            </a:extLst>
          </p:cNvPr>
          <p:cNvSpPr/>
          <p:nvPr/>
        </p:nvSpPr>
        <p:spPr>
          <a:xfrm>
            <a:off x="1046761" y="676303"/>
            <a:ext cx="8124948" cy="720482"/>
          </a:xfrm>
          <a:prstGeom prst="homePlate">
            <a:avLst/>
          </a:prstGeom>
          <a:solidFill>
            <a:srgbClr val="2565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Общий вид сайта вкладка «Профиль»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294423C-8803-4526-A191-9C4372CD216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39" b="55757"/>
          <a:stretch/>
        </p:blipFill>
        <p:spPr>
          <a:xfrm>
            <a:off x="9295684" y="561004"/>
            <a:ext cx="2357599" cy="83578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29946B1-0A97-425F-B917-107DC65FCC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770700"/>
            <a:ext cx="12192000" cy="48144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812225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4DEE3D-F71B-6AE5-F30E-8374FAE46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ятиугольник 3">
            <a:extLst>
              <a:ext uri="{FF2B5EF4-FFF2-40B4-BE49-F238E27FC236}">
                <a16:creationId xmlns:a16="http://schemas.microsoft.com/office/drawing/2014/main" id="{FEB7A319-45F4-FE73-FEE6-C364414ECD86}"/>
              </a:ext>
            </a:extLst>
          </p:cNvPr>
          <p:cNvSpPr/>
          <p:nvPr/>
        </p:nvSpPr>
        <p:spPr>
          <a:xfrm>
            <a:off x="1046761" y="676303"/>
            <a:ext cx="8124948" cy="720482"/>
          </a:xfrm>
          <a:prstGeom prst="homePlate">
            <a:avLst/>
          </a:prstGeom>
          <a:solidFill>
            <a:srgbClr val="2565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Общий вид сайта вкладка «Конструктор»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294423C-8803-4526-A191-9C4372CD216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39" b="55757"/>
          <a:stretch/>
        </p:blipFill>
        <p:spPr>
          <a:xfrm>
            <a:off x="9295684" y="561004"/>
            <a:ext cx="2357599" cy="83578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81D2062-FD15-496D-9F1D-2DAB5C896B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30150"/>
            <a:ext cx="12192000" cy="5121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20082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4DEE3D-F71B-6AE5-F30E-8374FAE46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ятиугольник 3">
            <a:extLst>
              <a:ext uri="{FF2B5EF4-FFF2-40B4-BE49-F238E27FC236}">
                <a16:creationId xmlns:a16="http://schemas.microsoft.com/office/drawing/2014/main" id="{FEB7A319-45F4-FE73-FEE6-C364414ECD86}"/>
              </a:ext>
            </a:extLst>
          </p:cNvPr>
          <p:cNvSpPr/>
          <p:nvPr/>
        </p:nvSpPr>
        <p:spPr>
          <a:xfrm>
            <a:off x="1046761" y="676303"/>
            <a:ext cx="8124948" cy="720482"/>
          </a:xfrm>
          <a:prstGeom prst="homePlate">
            <a:avLst/>
          </a:prstGeom>
          <a:solidFill>
            <a:srgbClr val="2565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Общий вид сайта вкладка «История»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294423C-8803-4526-A191-9C4372CD216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39" b="55757"/>
          <a:stretch/>
        </p:blipFill>
        <p:spPr>
          <a:xfrm>
            <a:off x="9295684" y="561004"/>
            <a:ext cx="2357599" cy="83578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8907987-1EB6-4857-A7CE-95E5D5FB32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00138"/>
            <a:ext cx="12192000" cy="5357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6774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4DEE3D-F71B-6AE5-F30E-8374FAE46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ятиугольник 3">
            <a:extLst>
              <a:ext uri="{FF2B5EF4-FFF2-40B4-BE49-F238E27FC236}">
                <a16:creationId xmlns:a16="http://schemas.microsoft.com/office/drawing/2014/main" id="{FEB7A319-45F4-FE73-FEE6-C364414ECD86}"/>
              </a:ext>
            </a:extLst>
          </p:cNvPr>
          <p:cNvSpPr/>
          <p:nvPr/>
        </p:nvSpPr>
        <p:spPr>
          <a:xfrm>
            <a:off x="1046761" y="676303"/>
            <a:ext cx="8124948" cy="720482"/>
          </a:xfrm>
          <a:prstGeom prst="homePlate">
            <a:avLst/>
          </a:prstGeom>
          <a:solidFill>
            <a:srgbClr val="2565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Общий вид сайта вкладка «Админ панель»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294423C-8803-4526-A191-9C4372CD216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39" b="55757"/>
          <a:stretch/>
        </p:blipFill>
        <p:spPr>
          <a:xfrm>
            <a:off x="9295684" y="561004"/>
            <a:ext cx="2357599" cy="835781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30C3DAF-C18A-4A96-B10A-E58F414E541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978807"/>
            <a:ext cx="12192000" cy="29003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85379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4DEE3D-F71B-6AE5-F30E-8374FAE46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ятиугольник 3">
            <a:extLst>
              <a:ext uri="{FF2B5EF4-FFF2-40B4-BE49-F238E27FC236}">
                <a16:creationId xmlns:a16="http://schemas.microsoft.com/office/drawing/2014/main" id="{FEB7A319-45F4-FE73-FEE6-C364414ECD86}"/>
              </a:ext>
            </a:extLst>
          </p:cNvPr>
          <p:cNvSpPr/>
          <p:nvPr/>
        </p:nvSpPr>
        <p:spPr>
          <a:xfrm>
            <a:off x="1046761" y="676303"/>
            <a:ext cx="8124948" cy="720482"/>
          </a:xfrm>
          <a:prstGeom prst="homePlate">
            <a:avLst/>
          </a:prstGeom>
          <a:solidFill>
            <a:srgbClr val="2565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Общий вид сайта вкладка «Админ панель»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294423C-8803-4526-A191-9C4372CD216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39" b="55757"/>
          <a:stretch/>
        </p:blipFill>
        <p:spPr>
          <a:xfrm>
            <a:off x="9295684" y="561004"/>
            <a:ext cx="2357599" cy="835781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828F2DD-AE19-420D-9A31-A59F157AFC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13759" y="1488667"/>
            <a:ext cx="6964482" cy="5369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820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4DEE3D-F71B-6AE5-F30E-8374FAE467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ятиугольник 3">
            <a:extLst>
              <a:ext uri="{FF2B5EF4-FFF2-40B4-BE49-F238E27FC236}">
                <a16:creationId xmlns:a16="http://schemas.microsoft.com/office/drawing/2014/main" id="{FEB7A319-45F4-FE73-FEE6-C364414ECD86}"/>
              </a:ext>
            </a:extLst>
          </p:cNvPr>
          <p:cNvSpPr/>
          <p:nvPr/>
        </p:nvSpPr>
        <p:spPr>
          <a:xfrm>
            <a:off x="1046761" y="676303"/>
            <a:ext cx="8124948" cy="720482"/>
          </a:xfrm>
          <a:prstGeom prst="homePlate">
            <a:avLst/>
          </a:prstGeom>
          <a:solidFill>
            <a:srgbClr val="2565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Общий вид сайта вкладка «Редактор профиля»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294423C-8803-4526-A191-9C4372CD216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39" b="55757"/>
          <a:stretch/>
        </p:blipFill>
        <p:spPr>
          <a:xfrm>
            <a:off x="9295684" y="561004"/>
            <a:ext cx="2357599" cy="835781"/>
          </a:xfrm>
          <a:prstGeom prst="rect">
            <a:avLst/>
          </a:prstGeom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DB4F0DB8-95E8-412C-B7E9-1C93F17C340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5435" y="1695406"/>
            <a:ext cx="9743159" cy="5162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81990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B987BD-BBE3-1B5B-C19A-1BB4BCB6B3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ятиугольник 3">
            <a:extLst>
              <a:ext uri="{FF2B5EF4-FFF2-40B4-BE49-F238E27FC236}">
                <a16:creationId xmlns:a16="http://schemas.microsoft.com/office/drawing/2014/main" id="{F5B8E346-D3D2-E262-6AFB-0930C3C71FE5}"/>
              </a:ext>
            </a:extLst>
          </p:cNvPr>
          <p:cNvSpPr/>
          <p:nvPr/>
        </p:nvSpPr>
        <p:spPr>
          <a:xfrm>
            <a:off x="1046761" y="676303"/>
            <a:ext cx="7491182" cy="720482"/>
          </a:xfrm>
          <a:prstGeom prst="homePlate">
            <a:avLst/>
          </a:prstGeom>
          <a:solidFill>
            <a:srgbClr val="2565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 средств разработки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Backend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507CDE8-3A18-29E8-A0C9-6A284826AA1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39" b="55757"/>
          <a:stretch/>
        </p:blipFill>
        <p:spPr>
          <a:xfrm>
            <a:off x="9295684" y="561004"/>
            <a:ext cx="2357599" cy="83578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459085" y="2015049"/>
            <a:ext cx="113909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Python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6761" y="2805261"/>
            <a:ext cx="1963738" cy="196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5166272" y="2069523"/>
            <a:ext cx="10903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Django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7710219" y="2069523"/>
            <a:ext cx="42907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Django REST Framework (DRF)</a:t>
            </a:r>
          </a:p>
        </p:txBody>
      </p:sp>
      <p:pic>
        <p:nvPicPr>
          <p:cNvPr id="1028" name="Picture 4" descr="Django – мощный высокоуровневый фреймворк для Python-разработчиков |  Каталог приложений Beget">
            <a:extLst>
              <a:ext uri="{FF2B5EF4-FFF2-40B4-BE49-F238E27FC236}">
                <a16:creationId xmlns:a16="http://schemas.microsoft.com/office/drawing/2014/main" id="{8F53608E-B5B7-4C9D-B7AB-39EF8B11A3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1207" y="2713269"/>
            <a:ext cx="2060492" cy="2060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7A9F1B1-0227-4DF8-8101-05EA13A9A0B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4482" y="2245881"/>
            <a:ext cx="4326527" cy="2880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4657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B987BD-BBE3-1B5B-C19A-1BB4BCB6B3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ятиугольник 3">
            <a:extLst>
              <a:ext uri="{FF2B5EF4-FFF2-40B4-BE49-F238E27FC236}">
                <a16:creationId xmlns:a16="http://schemas.microsoft.com/office/drawing/2014/main" id="{F5B8E346-D3D2-E262-6AFB-0930C3C71FE5}"/>
              </a:ext>
            </a:extLst>
          </p:cNvPr>
          <p:cNvSpPr/>
          <p:nvPr/>
        </p:nvSpPr>
        <p:spPr>
          <a:xfrm>
            <a:off x="1046760" y="676303"/>
            <a:ext cx="7766313" cy="720482"/>
          </a:xfrm>
          <a:prstGeom prst="homePlate">
            <a:avLst/>
          </a:prstGeom>
          <a:solidFill>
            <a:srgbClr val="2565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 средств разработки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DB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Frontend</a:t>
            </a:r>
            <a:endParaRPr lang="ru-RU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507CDE8-3A18-29E8-A0C9-6A284826AA1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39" b="55757"/>
          <a:stretch/>
        </p:blipFill>
        <p:spPr>
          <a:xfrm>
            <a:off x="9295684" y="561004"/>
            <a:ext cx="2357599" cy="83578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321258" y="2015048"/>
            <a:ext cx="14147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MySQL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922432" y="2069523"/>
            <a:ext cx="189763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Tailwind CSS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9006497" y="2038057"/>
            <a:ext cx="13635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Alpine.js</a:t>
            </a:r>
          </a:p>
        </p:txBody>
      </p:sp>
      <p:pic>
        <p:nvPicPr>
          <p:cNvPr id="2050" name="Picture 2" descr="MySQL: основа современных баз данных и их преимущества | Блог Serverflow">
            <a:extLst>
              <a:ext uri="{FF2B5EF4-FFF2-40B4-BE49-F238E27FC236}">
                <a16:creationId xmlns:a16="http://schemas.microsoft.com/office/drawing/2014/main" id="{E9CDCA33-FB37-4F85-9D52-28C19D4631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373" y="3020875"/>
            <a:ext cx="2939824" cy="1519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F5E82F7-E3FB-426C-B36A-D1DBDAC3EE0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4206" y="2818065"/>
            <a:ext cx="3422543" cy="1925180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B043751-D744-4410-9F39-914B14A7FC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6899" y="2188864"/>
            <a:ext cx="3183581" cy="3183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12792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B987BD-BBE3-1B5B-C19A-1BB4BCB6B3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ятиугольник 3">
            <a:extLst>
              <a:ext uri="{FF2B5EF4-FFF2-40B4-BE49-F238E27FC236}">
                <a16:creationId xmlns:a16="http://schemas.microsoft.com/office/drawing/2014/main" id="{F5B8E346-D3D2-E262-6AFB-0930C3C71FE5}"/>
              </a:ext>
            </a:extLst>
          </p:cNvPr>
          <p:cNvSpPr/>
          <p:nvPr/>
        </p:nvSpPr>
        <p:spPr>
          <a:xfrm>
            <a:off x="1004440" y="485377"/>
            <a:ext cx="8080680" cy="987034"/>
          </a:xfrm>
          <a:prstGeom prst="homePlate">
            <a:avLst/>
          </a:prstGeom>
          <a:solidFill>
            <a:srgbClr val="2565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Выбор средств разработки Аутентификация  и Генерация документов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507CDE8-3A18-29E8-A0C9-6A284826AA1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39" b="55757"/>
          <a:stretch/>
        </p:blipFill>
        <p:spPr>
          <a:xfrm>
            <a:off x="9295684" y="561004"/>
            <a:ext cx="2357599" cy="83578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1321257" y="2015048"/>
            <a:ext cx="342254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JWT (JSON Web Tokens)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5676072" y="2009651"/>
            <a:ext cx="105670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HTML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A549B0C-189D-40B0-B347-439A7CC5CB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679" y="2790592"/>
            <a:ext cx="3895121" cy="1828807"/>
          </a:xfrm>
          <a:prstGeom prst="rect">
            <a:avLst/>
          </a:prstGeom>
        </p:spPr>
      </p:pic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FA673C9E-5F32-4CD9-A378-D1E35C440796}"/>
              </a:ext>
            </a:extLst>
          </p:cNvPr>
          <p:cNvSpPr/>
          <p:nvPr/>
        </p:nvSpPr>
        <p:spPr>
          <a:xfrm>
            <a:off x="7812811" y="2009651"/>
            <a:ext cx="7505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PDF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FC93903A-5FE2-4B96-A48E-B5B254394DEA}"/>
              </a:ext>
            </a:extLst>
          </p:cNvPr>
          <p:cNvSpPr/>
          <p:nvPr/>
        </p:nvSpPr>
        <p:spPr>
          <a:xfrm>
            <a:off x="9832922" y="2009650"/>
            <a:ext cx="11256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WORD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97B5592A-19EA-4667-9FF3-0127F48692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9877" y="2471315"/>
            <a:ext cx="2109089" cy="2109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C5847FAE-2B0B-4CD0-B84B-ECFA65093D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3727" y="2678522"/>
            <a:ext cx="1601393" cy="19701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48BECA8F-73C3-4069-B85D-05BC523DFD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00395" y="2715095"/>
            <a:ext cx="1974119" cy="18653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38048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E96BD-3C8A-6C5B-E0DE-996C5345C5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3B6B7FF-3B9C-8A84-4D84-E48EEE64376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39" b="55757"/>
          <a:stretch/>
        </p:blipFill>
        <p:spPr>
          <a:xfrm>
            <a:off x="9295684" y="561004"/>
            <a:ext cx="2357599" cy="835781"/>
          </a:xfrm>
          <a:prstGeom prst="rect">
            <a:avLst/>
          </a:prstGeom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B842AF40-7E02-4249-ABD3-5CFD96F7A571}"/>
              </a:ext>
            </a:extLst>
          </p:cNvPr>
          <p:cNvGrpSpPr/>
          <p:nvPr/>
        </p:nvGrpSpPr>
        <p:grpSpPr>
          <a:xfrm>
            <a:off x="851262" y="2368731"/>
            <a:ext cx="10489475" cy="3556235"/>
            <a:chOff x="557348" y="2294163"/>
            <a:chExt cx="11077303" cy="2753983"/>
          </a:xfrm>
        </p:grpSpPr>
        <p:sp>
          <p:nvSpPr>
            <p:cNvPr id="7" name="Прямоугольник: скругленные углы 6">
              <a:extLst>
                <a:ext uri="{FF2B5EF4-FFF2-40B4-BE49-F238E27FC236}">
                  <a16:creationId xmlns:a16="http://schemas.microsoft.com/office/drawing/2014/main" id="{1E581DFD-B6C2-44E5-86E3-70996EF32FA9}"/>
                </a:ext>
              </a:extLst>
            </p:cNvPr>
            <p:cNvSpPr/>
            <p:nvPr/>
          </p:nvSpPr>
          <p:spPr>
            <a:xfrm>
              <a:off x="557348" y="2294163"/>
              <a:ext cx="11077303" cy="275398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Прямоугольник: скругленные углы 4">
              <a:extLst>
                <a:ext uri="{FF2B5EF4-FFF2-40B4-BE49-F238E27FC236}">
                  <a16:creationId xmlns:a16="http://schemas.microsoft.com/office/drawing/2014/main" id="{B278A1BB-910F-41FD-9A86-3BA293C12147}"/>
                </a:ext>
              </a:extLst>
            </p:cNvPr>
            <p:cNvSpPr txBox="1"/>
            <p:nvPr/>
          </p:nvSpPr>
          <p:spPr>
            <a:xfrm>
              <a:off x="668760" y="2428602"/>
              <a:ext cx="10965891" cy="248510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lvl="0" indent="450000" algn="just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8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В ходе учебной и производственной практики на базе компании ООО «</a:t>
              </a:r>
              <a:r>
                <a:rPr lang="ru-RU" sz="28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Амадо</a:t>
              </a:r>
              <a:r>
                <a:rPr lang="ru-RU" sz="28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» была получена важная профессиональная подготовка в области информационных систем и программирования. Практика позволила ознакомиться с деятельностью одного из ведущих интернет-агентств Пермского края, специализирующегося на создании сайтов, интернет-рекламе и дизайне.</a:t>
              </a:r>
            </a:p>
            <a:p>
              <a:pPr lvl="0" indent="450000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8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Поставленная цель достигнута, задача выполнена.</a:t>
              </a:r>
            </a:p>
          </p:txBody>
        </p:sp>
      </p:grpSp>
      <p:sp>
        <p:nvSpPr>
          <p:cNvPr id="10" name="Пятиугольник 3">
            <a:extLst>
              <a:ext uri="{FF2B5EF4-FFF2-40B4-BE49-F238E27FC236}">
                <a16:creationId xmlns:a16="http://schemas.microsoft.com/office/drawing/2014/main" id="{29CDF87B-C9F7-4E59-96CA-05DB6775257E}"/>
              </a:ext>
            </a:extLst>
          </p:cNvPr>
          <p:cNvSpPr/>
          <p:nvPr/>
        </p:nvSpPr>
        <p:spPr>
          <a:xfrm>
            <a:off x="1046761" y="676303"/>
            <a:ext cx="7491182" cy="720482"/>
          </a:xfrm>
          <a:prstGeom prst="homePlate">
            <a:avLst/>
          </a:prstGeom>
          <a:solidFill>
            <a:srgbClr val="2565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</a:t>
            </a:r>
          </a:p>
        </p:txBody>
      </p:sp>
    </p:spTree>
    <p:extLst>
      <p:ext uri="{BB962C8B-B14F-4D97-AF65-F5344CB8AC3E}">
        <p14:creationId xmlns:p14="http://schemas.microsoft.com/office/powerpoint/2010/main" val="11209323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3E96BD-3C8A-6C5B-E0DE-996C5345C5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3B6B7FF-3B9C-8A84-4D84-E48EEE64376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39" b="55757"/>
          <a:stretch/>
        </p:blipFill>
        <p:spPr>
          <a:xfrm>
            <a:off x="9295684" y="561004"/>
            <a:ext cx="2357599" cy="835781"/>
          </a:xfrm>
          <a:prstGeom prst="rect">
            <a:avLst/>
          </a:prstGeom>
        </p:spPr>
      </p:pic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B842AF40-7E02-4249-ABD3-5CFD96F7A571}"/>
              </a:ext>
            </a:extLst>
          </p:cNvPr>
          <p:cNvGrpSpPr/>
          <p:nvPr/>
        </p:nvGrpSpPr>
        <p:grpSpPr>
          <a:xfrm>
            <a:off x="734785" y="1872342"/>
            <a:ext cx="10722429" cy="4145280"/>
            <a:chOff x="557348" y="2294163"/>
            <a:chExt cx="11077303" cy="2753983"/>
          </a:xfrm>
        </p:grpSpPr>
        <p:sp>
          <p:nvSpPr>
            <p:cNvPr id="7" name="Прямоугольник: скругленные углы 6">
              <a:extLst>
                <a:ext uri="{FF2B5EF4-FFF2-40B4-BE49-F238E27FC236}">
                  <a16:creationId xmlns:a16="http://schemas.microsoft.com/office/drawing/2014/main" id="{1E581DFD-B6C2-44E5-86E3-70996EF32FA9}"/>
                </a:ext>
              </a:extLst>
            </p:cNvPr>
            <p:cNvSpPr/>
            <p:nvPr/>
          </p:nvSpPr>
          <p:spPr>
            <a:xfrm>
              <a:off x="557348" y="2294163"/>
              <a:ext cx="11077303" cy="2753983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lt2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dk2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8" name="Прямоугольник: скругленные углы 4">
              <a:extLst>
                <a:ext uri="{FF2B5EF4-FFF2-40B4-BE49-F238E27FC236}">
                  <a16:creationId xmlns:a16="http://schemas.microsoft.com/office/drawing/2014/main" id="{B278A1BB-910F-41FD-9A86-3BA293C12147}"/>
                </a:ext>
              </a:extLst>
            </p:cNvPr>
            <p:cNvSpPr txBox="1"/>
            <p:nvPr/>
          </p:nvSpPr>
          <p:spPr>
            <a:xfrm>
              <a:off x="668760" y="2428602"/>
              <a:ext cx="10965891" cy="2485107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06680" tIns="106680" rIns="106680" bIns="106680" numCol="1" spcCol="1270" anchor="ctr" anchorCtr="0">
              <a:noAutofit/>
            </a:bodyPr>
            <a:lstStyle/>
            <a:p>
              <a:pPr lvl="0" indent="450000" algn="ctr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ru-RU" sz="28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Электронные ресурсы</a:t>
              </a:r>
            </a:p>
            <a:p>
              <a:pPr marL="514350" lvl="0" indent="-514350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AutoNum type="arabicPeriod"/>
              </a:pPr>
              <a:r>
                <a:rPr lang="ru-RU" sz="28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Официальный сайт ООО «АМАДО» </a:t>
              </a:r>
              <a:r>
                <a:rPr lang="en-US" sz="28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[</a:t>
              </a:r>
              <a:r>
                <a:rPr lang="ru-RU" sz="28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Электронный ресурс</a:t>
              </a:r>
              <a:r>
                <a:rPr lang="en-US" sz="28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]</a:t>
              </a:r>
              <a:r>
                <a:rPr lang="ru-RU" sz="28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– Режим доступа: </a:t>
              </a:r>
              <a:r>
                <a:rPr lang="en-US" sz="28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hlinkClick r:id="rId3"/>
                </a:rPr>
                <a:t>https://amado-id.ru</a:t>
              </a:r>
              <a:r>
                <a:rPr lang="en-US" sz="28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514350" lvl="0" indent="-514350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AutoNum type="arabicPeriod"/>
              </a:pPr>
              <a:r>
                <a:rPr lang="ru-RU" sz="28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Битрикс</a:t>
              </a:r>
              <a:r>
                <a:rPr lang="ru-RU" sz="28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24 – Внутренний корпоративный портал. Официальная документация. – Режим доступа: </a:t>
              </a:r>
              <a:r>
                <a:rPr lang="en-US" sz="28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  <a:hlinkClick r:id="rId4"/>
                </a:rPr>
                <a:t>https://www.bitrix24.ru</a:t>
              </a:r>
              <a:r>
                <a:rPr lang="en-US" sz="28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</a:t>
              </a:r>
              <a:endPara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marL="514350" lvl="0" indent="-514350" defTabSz="12446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AutoNum type="arabicPeriod"/>
              </a:pPr>
              <a:r>
                <a:rPr lang="ru-RU" sz="28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Инструкция по охране труда для работников, занятых на персональных компьютерах (внутренняя документация ООО «</a:t>
              </a:r>
              <a:r>
                <a:rPr lang="ru-RU" sz="2800" dirty="0" err="1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Амадо</a:t>
              </a:r>
              <a:r>
                <a:rPr lang="ru-RU" sz="2800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») - 2025</a:t>
              </a:r>
            </a:p>
          </p:txBody>
        </p:sp>
      </p:grpSp>
      <p:sp>
        <p:nvSpPr>
          <p:cNvPr id="10" name="Пятиугольник 3">
            <a:extLst>
              <a:ext uri="{FF2B5EF4-FFF2-40B4-BE49-F238E27FC236}">
                <a16:creationId xmlns:a16="http://schemas.microsoft.com/office/drawing/2014/main" id="{29CDF87B-C9F7-4E59-96CA-05DB6775257E}"/>
              </a:ext>
            </a:extLst>
          </p:cNvPr>
          <p:cNvSpPr/>
          <p:nvPr/>
        </p:nvSpPr>
        <p:spPr>
          <a:xfrm>
            <a:off x="1046761" y="676303"/>
            <a:ext cx="7491182" cy="720482"/>
          </a:xfrm>
          <a:prstGeom prst="homePlate">
            <a:avLst/>
          </a:prstGeom>
          <a:solidFill>
            <a:srgbClr val="2565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Список использованной литературы</a:t>
            </a:r>
          </a:p>
        </p:txBody>
      </p:sp>
    </p:spTree>
    <p:extLst>
      <p:ext uri="{BB962C8B-B14F-4D97-AF65-F5344CB8AC3E}">
        <p14:creationId xmlns:p14="http://schemas.microsoft.com/office/powerpoint/2010/main" val="25186379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5656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A53630-C109-7AF8-7AD0-81EC760F8F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DB31AC70-BD39-160E-0165-7B9E3679B2EC}"/>
              </a:ext>
            </a:extLst>
          </p:cNvPr>
          <p:cNvSpPr txBox="1"/>
          <p:nvPr/>
        </p:nvSpPr>
        <p:spPr>
          <a:xfrm>
            <a:off x="714847" y="3429000"/>
            <a:ext cx="822885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 за внимание!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B3192DC-28B6-37EE-6DB2-46C1B5D4FD1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3420" y="493763"/>
            <a:ext cx="6068580" cy="6364237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B42EFC7-C36A-BC96-7ADB-9B907B5D139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000"/>
          <a:stretch/>
        </p:blipFill>
        <p:spPr>
          <a:xfrm>
            <a:off x="1172048" y="1588251"/>
            <a:ext cx="4557240" cy="1583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87835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 2013–2022">
  <a:themeElements>
    <a:clrScheme name="Тема Office 2013–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 2013–2022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 2013–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Документ" ma:contentTypeID="0x010100D152A4D475B3F94B9A44EC35E28A4960" ma:contentTypeVersion="1" ma:contentTypeDescription="Создание документа." ma:contentTypeScope="" ma:versionID="46f56e486521e51090bd96ea8df1194b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2a10c82831e5d625bbb0173136b03680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Дата начала расписания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Дата окончания расписания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Тип контента"/>
        <xsd:element ref="dc:title" minOccurs="0" maxOccurs="1" ma:index="4" ma:displayName="Название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E14FB3A-98B0-4541-A9B6-6A9A9A4E971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7F78A8B-7EE1-459B-81DE-8E382C3F86C9}">
  <ds:schemaRefs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sharepoint/v3"/>
    <ds:schemaRef ds:uri="http://purl.org/dc/terms/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A01F834A-76E6-4828-A761-3403309F8AD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1136</TotalTime>
  <Words>406</Words>
  <Application>Microsoft Office PowerPoint</Application>
  <PresentationFormat>Широкоэкранный</PresentationFormat>
  <Paragraphs>54</Paragraphs>
  <Slides>21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Times New Roman</vt:lpstr>
      <vt:lpstr>Тема Office 2013–2022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Windows User</dc:creator>
  <cp:lastModifiedBy>Кузнецова Евгения Александровна</cp:lastModifiedBy>
  <cp:revision>42</cp:revision>
  <dcterms:created xsi:type="dcterms:W3CDTF">2016-09-22T16:49:19Z</dcterms:created>
  <dcterms:modified xsi:type="dcterms:W3CDTF">2026-04-12T17:20:39Z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0x010100D152A4D475B3F94B9A44EC35E28A4960</vt:lpwstr>
  </property>
</Properties>
</file>